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6" r:id="rId1"/>
  </p:sldMasterIdLst>
  <p:notesMasterIdLst>
    <p:notesMasterId r:id="rId17"/>
  </p:notesMasterIdLst>
  <p:handoutMasterIdLst>
    <p:handoutMasterId r:id="rId18"/>
  </p:handoutMasterIdLst>
  <p:sldIdLst>
    <p:sldId id="256" r:id="rId2"/>
    <p:sldId id="504" r:id="rId3"/>
    <p:sldId id="505" r:id="rId4"/>
    <p:sldId id="485" r:id="rId5"/>
    <p:sldId id="506" r:id="rId6"/>
    <p:sldId id="445" r:id="rId7"/>
    <p:sldId id="448" r:id="rId8"/>
    <p:sldId id="509" r:id="rId9"/>
    <p:sldId id="468" r:id="rId10"/>
    <p:sldId id="464" r:id="rId11"/>
    <p:sldId id="473" r:id="rId12"/>
    <p:sldId id="472" r:id="rId13"/>
    <p:sldId id="508" r:id="rId14"/>
    <p:sldId id="502" r:id="rId15"/>
    <p:sldId id="503" r:id="rId16"/>
  </p:sldIdLst>
  <p:sldSz cx="9144000" cy="6858000" type="screen4x3"/>
  <p:notesSz cx="6797675" cy="9928225"/>
  <p:defaultTextStyle>
    <a:defPPr>
      <a:defRPr lang="en-US"/>
    </a:defPPr>
    <a:lvl1pPr algn="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eaLnBrk="0" fontAlgn="base" hangingPunct="0">
      <a:spcBef>
        <a:spcPct val="2000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8" autoAdjust="0"/>
    <p:restoredTop sz="80041" autoAdjust="0"/>
  </p:normalViewPr>
  <p:slideViewPr>
    <p:cSldViewPr>
      <p:cViewPr varScale="1">
        <p:scale>
          <a:sx n="49" d="100"/>
          <a:sy n="49" d="100"/>
        </p:scale>
        <p:origin x="1686" y="42"/>
      </p:cViewPr>
      <p:guideLst>
        <p:guide orient="horz" pos="39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277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09AD9242-3BF3-4478-A243-86F563AF7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28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741BE673-61F9-45F1-8975-E4EFE3B10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91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6D70-33F9-43B3-896B-C5350E1AEE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98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D6D70-33F9-43B3-896B-C5350E1AEE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5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8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9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8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08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sz="1200" b="0" i="0" u="none" strike="noStrike" kern="1200" baseline="0" dirty="0">
              <a:solidFill>
                <a:schemeClr val="tx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368BE-E073-4C3D-A605-EF103A7304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22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4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5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87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1BE673-61F9-45F1-8975-E4EFE3B109D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0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324600"/>
            <a:ext cx="182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67744" y="6324600"/>
            <a:ext cx="4514056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1335-F9CE-4290-8318-CBE1654A13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1600200"/>
            <a:ext cx="88120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>
              <a:defRPr b="0"/>
            </a:lvl2pPr>
            <a:lvl4pPr>
              <a:defRPr b="0"/>
            </a:lvl4pPr>
          </a:lstStyle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298818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62D30-1816-474A-9BBF-D898364821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BE2C8-A7CC-46E3-8A0E-ABB5DAF58F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77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85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9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A46BD-2D24-442D-81D2-A0B150D48D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69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8392F-D85F-462B-A4BA-DDC6AA9499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73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C547-B512-42FC-ACEF-6EDA9091C1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02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152400"/>
            <a:ext cx="1828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152400"/>
            <a:ext cx="53340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B12E1-714D-40CD-92B7-C888E6A09C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24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324600"/>
            <a:ext cx="182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67744" y="6324600"/>
            <a:ext cx="4514056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1335-F9CE-4290-8318-CBE1654A1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1600200"/>
            <a:ext cx="88120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>
              <a:defRPr b="0"/>
            </a:lvl2pPr>
            <a:lvl4pPr>
              <a:defRPr b="0"/>
            </a:lvl4pPr>
          </a:lstStyle>
          <a:p>
            <a:pPr lvl="0"/>
            <a:r>
              <a:rPr lang="en-US" altLang="sl-SI" dirty="0"/>
              <a:t>Click to edit Master text styles</a:t>
            </a:r>
          </a:p>
          <a:p>
            <a:pPr lvl="1"/>
            <a:r>
              <a:rPr lang="en-US" altLang="sl-SI" dirty="0"/>
              <a:t>Second level</a:t>
            </a:r>
          </a:p>
          <a:p>
            <a:pPr lvl="2"/>
            <a:r>
              <a:rPr lang="en-US" altLang="sl-SI" dirty="0"/>
              <a:t>Third level</a:t>
            </a:r>
          </a:p>
          <a:p>
            <a:pPr lvl="3"/>
            <a:r>
              <a:rPr lang="en-US" altLang="sl-SI" dirty="0"/>
              <a:t>Fourth level</a:t>
            </a:r>
          </a:p>
          <a:p>
            <a:pPr lvl="4"/>
            <a:r>
              <a:rPr lang="en-US" altLang="sl-SI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40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12088" cy="1081088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324600"/>
            <a:ext cx="182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5DE96-7B7D-412B-A583-69542F614007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1600200"/>
            <a:ext cx="88120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>
              <a:defRPr b="0"/>
            </a:lvl2pPr>
            <a:lvl4pPr>
              <a:defRPr b="0"/>
            </a:lvl4pPr>
          </a:lstStyle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7016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812088" cy="1081088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324600"/>
            <a:ext cx="182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5DE96-7B7D-412B-A583-69542F614007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9512" y="1600200"/>
            <a:ext cx="881208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>
              <a:defRPr b="0"/>
            </a:lvl2pPr>
            <a:lvl4pPr>
              <a:defRPr b="0"/>
            </a:lvl4pPr>
          </a:lstStyle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en-US" altLang="sl-SI" dirty="0"/>
          </a:p>
        </p:txBody>
      </p:sp>
    </p:spTree>
    <p:extLst>
      <p:ext uri="{BB962C8B-B14F-4D97-AF65-F5344CB8AC3E}">
        <p14:creationId xmlns:p14="http://schemas.microsoft.com/office/powerpoint/2010/main" val="39846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725948"/>
            <a:ext cx="7263952" cy="1143000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868948"/>
            <a:ext cx="7263952" cy="4191000"/>
          </a:xfrm>
        </p:spPr>
        <p:txBody>
          <a:bodyPr/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78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  <a:lvl4pPr>
              <a:defRPr b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1335-F9CE-4290-8318-CBE1654A13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4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812088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324600"/>
            <a:ext cx="182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267744" y="6324600"/>
            <a:ext cx="4514056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31335-F9CE-4290-8318-CBE1654A13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9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DE900-B4DA-4630-BA5A-31DB2EF72A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3DF17-77A7-448D-8C74-DF836C537B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8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92211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7544" y="6324600"/>
            <a:ext cx="18288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55776" y="6324600"/>
            <a:ext cx="4226024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40FF0-03C6-48BC-A45E-5B18CB3C5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7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52400"/>
            <a:ext cx="7315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noProof="0"/>
              <a:t>Click to edit Master title style</a:t>
            </a:r>
            <a:endParaRPr lang="en-US" altLang="sl-SI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31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noProof="0"/>
              <a:t>Click to edit Master text styles</a:t>
            </a:r>
          </a:p>
          <a:p>
            <a:pPr lvl="1"/>
            <a:r>
              <a:rPr lang="en-US" altLang="sl-SI" noProof="0"/>
              <a:t>Second level</a:t>
            </a:r>
          </a:p>
          <a:p>
            <a:pPr lvl="2"/>
            <a:r>
              <a:rPr lang="en-US" altLang="sl-SI" noProof="0"/>
              <a:t>Third level</a:t>
            </a:r>
          </a:p>
          <a:p>
            <a:pPr lvl="3"/>
            <a:r>
              <a:rPr lang="en-US" altLang="sl-SI" noProof="0"/>
              <a:t>Fourth level</a:t>
            </a:r>
          </a:p>
          <a:p>
            <a:pPr lvl="4"/>
            <a:r>
              <a:rPr lang="en-US" altLang="sl-SI" noProof="0"/>
              <a:t>Fifth level</a:t>
            </a:r>
            <a:endParaRPr lang="en-US" altLang="sl-SI" noProof="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324600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3246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6E15DE96-7B7D-412B-A583-69542F614007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5681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45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 b="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400" b="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sl-SI" sz="4000" b="1" dirty="0"/>
              <a:t>E</a:t>
            </a:r>
            <a:r>
              <a:rPr lang="sl-SI" altLang="sl-SI" sz="4000" b="1" dirty="0" err="1"/>
              <a:t>conomic</a:t>
            </a:r>
            <a:r>
              <a:rPr lang="sl-SI" altLang="sl-SI" sz="4000" b="1" dirty="0"/>
              <a:t> </a:t>
            </a:r>
            <a:r>
              <a:rPr lang="en-US" altLang="sl-SI" sz="4000" b="1" dirty="0"/>
              <a:t>S</a:t>
            </a:r>
            <a:r>
              <a:rPr lang="sl-SI" altLang="sl-SI" sz="4000" b="1" dirty="0" err="1"/>
              <a:t>tatistics</a:t>
            </a:r>
            <a:r>
              <a:rPr lang="en-US" altLang="sl-SI" sz="4000" b="1" dirty="0"/>
              <a:t> </a:t>
            </a:r>
            <a:br>
              <a:rPr lang="sl-SI" altLang="sl-SI" sz="4000" b="1" dirty="0"/>
            </a:br>
            <a:r>
              <a:rPr lang="sl-SI" altLang="sl-SI" sz="4000" b="1" dirty="0"/>
              <a:t>in </a:t>
            </a:r>
            <a:r>
              <a:rPr lang="sl-SI" altLang="sl-SI" sz="4000" b="1" dirty="0" err="1"/>
              <a:t>the</a:t>
            </a:r>
            <a:r>
              <a:rPr lang="sl-SI" altLang="sl-SI" sz="4000" b="1" dirty="0"/>
              <a:t> </a:t>
            </a:r>
            <a:r>
              <a:rPr lang="en-US" altLang="sl-SI" sz="4000" b="1" dirty="0"/>
              <a:t>M</a:t>
            </a:r>
            <a:r>
              <a:rPr lang="sl-SI" altLang="sl-SI" sz="4000" b="1" dirty="0" err="1"/>
              <a:t>odern</a:t>
            </a:r>
            <a:r>
              <a:rPr lang="sl-SI" altLang="sl-SI" sz="4000" b="1" dirty="0"/>
              <a:t> Age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849" y="5157192"/>
            <a:ext cx="7264400" cy="1334344"/>
          </a:xfrm>
        </p:spPr>
        <p:txBody>
          <a:bodyPr/>
          <a:lstStyle/>
          <a:p>
            <a:r>
              <a:rPr lang="sl-SI" altLang="sl-SI" sz="1800" i="1" dirty="0" err="1"/>
              <a:t>Assoc</a:t>
            </a:r>
            <a:r>
              <a:rPr lang="sl-SI" altLang="sl-SI" sz="1800" i="1" dirty="0"/>
              <a:t>. Prof. Mojca Bavdaž (mojca.bavdaz@ef.uni-lj.si)</a:t>
            </a:r>
          </a:p>
          <a:p>
            <a:r>
              <a:rPr lang="sl-SI" altLang="sl-SI" sz="1800" i="1" dirty="0" err="1"/>
              <a:t>University</a:t>
            </a:r>
            <a:r>
              <a:rPr lang="sl-SI" altLang="sl-SI" sz="1800" i="1" dirty="0"/>
              <a:t> </a:t>
            </a:r>
            <a:r>
              <a:rPr lang="sl-SI" altLang="sl-SI" sz="1800" i="1" dirty="0" err="1"/>
              <a:t>of</a:t>
            </a:r>
            <a:r>
              <a:rPr lang="sl-SI" altLang="sl-SI" sz="1800" i="1" dirty="0"/>
              <a:t> Ljubljana, </a:t>
            </a:r>
            <a:r>
              <a:rPr lang="sl-SI" altLang="sl-SI" sz="1800" i="1" dirty="0" err="1"/>
              <a:t>School</a:t>
            </a:r>
            <a:r>
              <a:rPr lang="sl-SI" altLang="sl-SI" sz="1800" i="1" dirty="0"/>
              <a:t> </a:t>
            </a:r>
            <a:r>
              <a:rPr lang="sl-SI" altLang="sl-SI" sz="1800" i="1" dirty="0" err="1"/>
              <a:t>of</a:t>
            </a:r>
            <a:r>
              <a:rPr lang="sl-SI" altLang="sl-SI" sz="1800" i="1" dirty="0"/>
              <a:t> </a:t>
            </a:r>
            <a:r>
              <a:rPr lang="sl-SI" altLang="sl-SI" sz="1800" i="1" dirty="0" err="1"/>
              <a:t>Economics</a:t>
            </a:r>
            <a:r>
              <a:rPr lang="sl-SI" altLang="sl-SI" sz="1800" i="1" dirty="0"/>
              <a:t> </a:t>
            </a:r>
            <a:r>
              <a:rPr lang="sl-SI" altLang="sl-SI" sz="1800" i="1" dirty="0" err="1"/>
              <a:t>and</a:t>
            </a:r>
            <a:r>
              <a:rPr lang="sl-SI" altLang="sl-SI" sz="1800" i="1" dirty="0"/>
              <a:t> Business</a:t>
            </a:r>
          </a:p>
          <a:p>
            <a:endParaRPr lang="sl-SI" altLang="sl-SI" sz="1800" i="1" dirty="0"/>
          </a:p>
          <a:p>
            <a:r>
              <a:rPr lang="sl-SI" altLang="sl-SI" sz="1800" i="1" dirty="0" err="1">
                <a:solidFill>
                  <a:schemeClr val="bg1">
                    <a:lumMod val="50000"/>
                  </a:schemeClr>
                </a:solidFill>
              </a:rPr>
              <a:t>International</a:t>
            </a:r>
            <a:r>
              <a:rPr lang="sl-SI" altLang="sl-SI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altLang="sl-SI" sz="1800" i="1" dirty="0" err="1">
                <a:solidFill>
                  <a:schemeClr val="bg1">
                    <a:lumMod val="50000"/>
                  </a:schemeClr>
                </a:solidFill>
              </a:rPr>
              <a:t>Week</a:t>
            </a:r>
            <a:r>
              <a:rPr lang="sl-SI" altLang="sl-SI" sz="18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sl-SI" altLang="sl-SI" sz="1800" i="1" dirty="0" err="1">
                <a:solidFill>
                  <a:schemeClr val="bg1">
                    <a:lumMod val="50000"/>
                  </a:schemeClr>
                </a:solidFill>
              </a:rPr>
              <a:t>Prague</a:t>
            </a:r>
            <a:r>
              <a:rPr lang="sl-SI" altLang="sl-SI" sz="1800" i="1" dirty="0">
                <a:solidFill>
                  <a:schemeClr val="bg1">
                    <a:lumMod val="50000"/>
                  </a:schemeClr>
                </a:solidFill>
              </a:rPr>
              <a:t>, 20 – 23 </a:t>
            </a:r>
            <a:r>
              <a:rPr lang="sl-SI" altLang="sl-SI" sz="1800" i="1" dirty="0" err="1">
                <a:solidFill>
                  <a:schemeClr val="bg1">
                    <a:lumMod val="50000"/>
                  </a:schemeClr>
                </a:solidFill>
              </a:rPr>
              <a:t>January</a:t>
            </a:r>
            <a:r>
              <a:rPr lang="sl-SI" altLang="sl-SI" sz="1800" i="1" dirty="0">
                <a:solidFill>
                  <a:schemeClr val="bg1">
                    <a:lumMod val="50000"/>
                  </a:schemeClr>
                </a:solidFill>
              </a:rPr>
              <a:t> 2020</a:t>
            </a:r>
            <a:endParaRPr lang="sl-SI" altLang="sl-SI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0901-36CF-4618-B140-53995095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Complex</a:t>
            </a:r>
            <a:r>
              <a:rPr lang="sl-SI" dirty="0"/>
              <a:t> </a:t>
            </a:r>
            <a:r>
              <a:rPr lang="sl-SI" dirty="0" err="1"/>
              <a:t>relations</a:t>
            </a:r>
            <a:r>
              <a:rPr lang="sl-SI" dirty="0"/>
              <a:t> </a:t>
            </a:r>
            <a:r>
              <a:rPr lang="sl-SI" dirty="0" err="1"/>
              <a:t>between</a:t>
            </a:r>
            <a:r>
              <a:rPr lang="sl-SI" dirty="0"/>
              <a:t> </a:t>
            </a:r>
            <a:r>
              <a:rPr lang="sl-SI" dirty="0" err="1"/>
              <a:t>units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observation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economic</a:t>
            </a:r>
            <a:r>
              <a:rPr lang="sl-SI" dirty="0"/>
              <a:t> </a:t>
            </a:r>
            <a:r>
              <a:rPr lang="sl-SI" dirty="0" err="1"/>
              <a:t>phenomena</a:t>
            </a:r>
            <a:endParaRPr lang="sl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9F624D-B7CE-49C5-8E82-E766720C5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6" t="30400" r="34250" b="17800"/>
          <a:stretch/>
        </p:blipFill>
        <p:spPr>
          <a:xfrm>
            <a:off x="1646902" y="1412776"/>
            <a:ext cx="7239723" cy="4320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ECE453-DFF2-434F-B82E-C965A8990EA1}"/>
              </a:ext>
            </a:extLst>
          </p:cNvPr>
          <p:cNvSpPr/>
          <p:nvPr/>
        </p:nvSpPr>
        <p:spPr>
          <a:xfrm>
            <a:off x="1676400" y="6165304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l-SI" sz="1400" b="0" kern="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United</a:t>
            </a:r>
            <a:r>
              <a:rPr lang="sl-SI" sz="1400" b="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 </a:t>
            </a:r>
            <a:r>
              <a:rPr lang="sl-SI" sz="1400" b="0" kern="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Nations</a:t>
            </a:r>
            <a:r>
              <a:rPr lang="sl-SI" sz="1400" b="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 </a:t>
            </a:r>
            <a:r>
              <a:rPr lang="sl-SI" sz="1400" b="0" kern="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Statistics</a:t>
            </a:r>
            <a:r>
              <a:rPr lang="sl-SI" sz="1400" b="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 </a:t>
            </a:r>
            <a:r>
              <a:rPr lang="sl-SI" sz="1400" b="0" kern="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Division</a:t>
            </a:r>
            <a:r>
              <a:rPr lang="sl-SI" sz="1400" b="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. </a:t>
            </a:r>
            <a:r>
              <a:rPr lang="sl-SI" sz="1400" b="0" kern="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Statistical</a:t>
            </a:r>
            <a:r>
              <a:rPr lang="sl-SI" sz="1400" b="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 </a:t>
            </a:r>
            <a:r>
              <a:rPr lang="sl-SI" sz="1400" b="0" kern="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units</a:t>
            </a:r>
            <a:r>
              <a:rPr lang="sl-SI" sz="1400" b="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. [</a:t>
            </a:r>
            <a:r>
              <a:rPr lang="sl-SI" sz="1400" b="0" kern="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presentation</a:t>
            </a:r>
            <a:r>
              <a:rPr lang="sl-SI" sz="1400" b="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]. </a:t>
            </a:r>
            <a:r>
              <a:rPr lang="sl-SI" sz="1400" b="0" kern="0" dirty="0" err="1">
                <a:solidFill>
                  <a:srgbClr val="FFFFFF">
                    <a:lumMod val="50000"/>
                  </a:srgbClr>
                </a:solidFill>
                <a:latin typeface="Arial"/>
              </a:rPr>
              <a:t>Available</a:t>
            </a:r>
            <a:r>
              <a:rPr lang="sl-SI" sz="1400" b="0" kern="0" dirty="0">
                <a:solidFill>
                  <a:srgbClr val="FFFFFF">
                    <a:lumMod val="50000"/>
                  </a:srgbClr>
                </a:solidFill>
                <a:latin typeface="Arial"/>
              </a:rPr>
              <a:t> at  http://slideplayer.com/slide/6800744/</a:t>
            </a:r>
            <a:endParaRPr lang="en-US" sz="1400" b="0" kern="0" dirty="0">
              <a:solidFill>
                <a:srgbClr val="FFFFFF">
                  <a:lumMod val="5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19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 </a:t>
            </a:r>
            <a:r>
              <a:rPr lang="sl-SI" dirty="0" err="1"/>
              <a:t>survey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a </a:t>
            </a:r>
            <a:r>
              <a:rPr lang="sl-SI" dirty="0" err="1"/>
              <a:t>quality</a:t>
            </a:r>
            <a:r>
              <a:rPr lang="sl-SI" dirty="0"/>
              <a:t> </a:t>
            </a:r>
            <a:r>
              <a:rPr lang="sl-SI" dirty="0" err="1"/>
              <a:t>perspective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353" t="28666" r="35825" b="13040"/>
          <a:stretch/>
        </p:blipFill>
        <p:spPr>
          <a:xfrm>
            <a:off x="3707904" y="1266522"/>
            <a:ext cx="4824536" cy="5488675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65820" y="5661248"/>
            <a:ext cx="25420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sl-SI" sz="16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Source</a:t>
            </a:r>
            <a:r>
              <a:rPr lang="sl-SI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: </a:t>
            </a:r>
            <a:r>
              <a:rPr lang="sl-SI" sz="16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Groves</a:t>
            </a:r>
            <a:r>
              <a:rPr lang="sl-SI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l-SI" sz="16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et</a:t>
            </a:r>
            <a:r>
              <a:rPr lang="sl-SI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l-SI" sz="16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al</a:t>
            </a:r>
            <a:r>
              <a:rPr lang="sl-SI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. (2004). </a:t>
            </a:r>
            <a:r>
              <a:rPr lang="sl-SI" sz="1600" b="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Survey</a:t>
            </a:r>
            <a:r>
              <a:rPr lang="sl-SI" sz="1600" b="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sl-SI" sz="1600" b="0" i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Methodology</a:t>
            </a:r>
            <a:r>
              <a:rPr lang="sl-SI" sz="1600" b="0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sl-SI" sz="16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Hoboken</a:t>
            </a:r>
            <a:r>
              <a:rPr lang="sl-SI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: </a:t>
            </a:r>
            <a:r>
              <a:rPr lang="sl-SI" sz="1600" b="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Wiley</a:t>
            </a:r>
            <a:r>
              <a:rPr lang="sl-SI" sz="1600" b="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. </a:t>
            </a:r>
            <a:endParaRPr lang="en-US" sz="1600" b="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Data</a:t>
            </a:r>
            <a:r>
              <a:rPr lang="sl-SI" dirty="0"/>
              <a:t> </a:t>
            </a:r>
            <a:r>
              <a:rPr lang="sl-SI" dirty="0" err="1"/>
              <a:t>sources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official</a:t>
            </a:r>
            <a:r>
              <a:rPr lang="sl-SI" dirty="0"/>
              <a:t> </a:t>
            </a:r>
            <a:r>
              <a:rPr lang="sl-SI" dirty="0" err="1"/>
              <a:t>statistics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spcBef>
                <a:spcPts val="1200"/>
              </a:spcBef>
              <a:buFont typeface="Arial" pitchFamily="34" charset="0"/>
              <a:buChar char="•"/>
            </a:pPr>
            <a:r>
              <a:rPr lang="sl-SI" sz="2400" dirty="0" err="1"/>
              <a:t>Primary</a:t>
            </a:r>
            <a:r>
              <a:rPr lang="sl-SI" sz="2400" dirty="0"/>
              <a:t> data </a:t>
            </a:r>
            <a:r>
              <a:rPr lang="sl-SI" sz="2400" dirty="0" err="1"/>
              <a:t>collection</a:t>
            </a:r>
            <a:endParaRPr lang="sl-SI" sz="2400" dirty="0"/>
          </a:p>
          <a:p>
            <a:pPr marL="360363" indent="-360363">
              <a:spcBef>
                <a:spcPts val="1200"/>
              </a:spcBef>
            </a:pPr>
            <a:r>
              <a:rPr lang="sl-SI" sz="2400" dirty="0"/>
              <a:t>	(</a:t>
            </a:r>
            <a:r>
              <a:rPr lang="sl-SI" sz="2400" dirty="0" err="1"/>
              <a:t>survey</a:t>
            </a:r>
            <a:r>
              <a:rPr lang="sl-SI" sz="2400" dirty="0"/>
              <a:t>, </a:t>
            </a:r>
            <a:r>
              <a:rPr lang="sl-SI" sz="2400" dirty="0" err="1"/>
              <a:t>census</a:t>
            </a:r>
            <a:r>
              <a:rPr lang="sl-SI" sz="2400" dirty="0"/>
              <a:t>, </a:t>
            </a:r>
            <a:r>
              <a:rPr lang="sl-SI" sz="2400" dirty="0" err="1">
                <a:solidFill>
                  <a:srgbClr val="C00000"/>
                </a:solidFill>
              </a:rPr>
              <a:t>electronic</a:t>
            </a:r>
            <a:r>
              <a:rPr lang="sl-SI" sz="2400" dirty="0">
                <a:solidFill>
                  <a:srgbClr val="C00000"/>
                </a:solidFill>
              </a:rPr>
              <a:t> data </a:t>
            </a:r>
            <a:r>
              <a:rPr lang="sl-SI" sz="2400" dirty="0" err="1">
                <a:solidFill>
                  <a:srgbClr val="C00000"/>
                </a:solidFill>
              </a:rPr>
              <a:t>exchange</a:t>
            </a:r>
            <a:r>
              <a:rPr lang="sl-SI" sz="2400" dirty="0"/>
              <a:t>)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sl-SI" sz="2400" dirty="0"/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l-SI" sz="2400" dirty="0"/>
              <a:t>“</a:t>
            </a:r>
            <a:r>
              <a:rPr lang="sl-SI" sz="2400" dirty="0" err="1"/>
              <a:t>Admin</a:t>
            </a:r>
            <a:r>
              <a:rPr lang="sl-SI" sz="2400" dirty="0"/>
              <a:t> </a:t>
            </a:r>
            <a:r>
              <a:rPr lang="sl-SI" sz="2400" dirty="0" err="1"/>
              <a:t>data</a:t>
            </a:r>
            <a:r>
              <a:rPr lang="sl-SI" sz="2400" dirty="0"/>
              <a:t>”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endParaRPr lang="sl-SI" sz="2400" dirty="0"/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l-SI" sz="2400" dirty="0"/>
              <a:t>“Big </a:t>
            </a:r>
            <a:r>
              <a:rPr lang="sl-SI" sz="2400" dirty="0" err="1"/>
              <a:t>data</a:t>
            </a:r>
            <a:r>
              <a:rPr lang="sl-SI" sz="2400" dirty="0"/>
              <a:t>”</a:t>
            </a:r>
          </a:p>
        </p:txBody>
      </p:sp>
      <p:sp>
        <p:nvSpPr>
          <p:cNvPr id="4" name="Right Brace 3"/>
          <p:cNvSpPr/>
          <p:nvPr/>
        </p:nvSpPr>
        <p:spPr bwMode="auto">
          <a:xfrm>
            <a:off x="4211960" y="3068960"/>
            <a:ext cx="216024" cy="172819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371703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Out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control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30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Not </a:t>
            </a:r>
            <a:r>
              <a:rPr lang="sl-SI" dirty="0" err="1"/>
              <a:t>economic</a:t>
            </a:r>
            <a:r>
              <a:rPr lang="sl-SI" dirty="0"/>
              <a:t> </a:t>
            </a:r>
            <a:r>
              <a:rPr lang="sl-SI" dirty="0" err="1"/>
              <a:t>statistics</a:t>
            </a:r>
            <a:r>
              <a:rPr lang="sl-SI" dirty="0"/>
              <a:t> data </a:t>
            </a:r>
            <a:br>
              <a:rPr lang="sl-SI" dirty="0"/>
            </a:br>
            <a:r>
              <a:rPr lang="sl-SI" dirty="0" err="1"/>
              <a:t>but</a:t>
            </a:r>
            <a:r>
              <a:rPr lang="sl-SI" dirty="0"/>
              <a:t> </a:t>
            </a:r>
            <a:r>
              <a:rPr lang="sl-SI" dirty="0" err="1"/>
              <a:t>anyway</a:t>
            </a:r>
            <a:r>
              <a:rPr lang="sl-SI" dirty="0"/>
              <a:t>…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16832"/>
            <a:ext cx="5609261" cy="3477742"/>
          </a:xfrm>
        </p:spPr>
      </p:pic>
    </p:spTree>
    <p:extLst>
      <p:ext uri="{BB962C8B-B14F-4D97-AF65-F5344CB8AC3E}">
        <p14:creationId xmlns:p14="http://schemas.microsoft.com/office/powerpoint/2010/main" val="245393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D9202-266F-4D2B-B487-2E8D0E72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Use(r)s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official</a:t>
            </a:r>
            <a:r>
              <a:rPr lang="sl-SI" dirty="0"/>
              <a:t> </a:t>
            </a:r>
            <a:r>
              <a:rPr lang="sl-SI" dirty="0" err="1"/>
              <a:t>statistics</a:t>
            </a:r>
            <a:r>
              <a:rPr lang="sl-SI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710B6-E949-4258-B3AB-064A72BE4E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600" y="3645563"/>
            <a:ext cx="3600400" cy="3024336"/>
          </a:xfrm>
          <a:prstGeom prst="rect">
            <a:avLst/>
          </a:prstGeom>
        </p:spPr>
      </p:pic>
      <p:pic>
        <p:nvPicPr>
          <p:cNvPr id="6146" name="Picture 2" descr="https://jonworth.eu/wp-content/uploads/2017/02/Screen-Shot-2017-02-21-at-09.31.10.png">
            <a:extLst>
              <a:ext uri="{FF2B5EF4-FFF2-40B4-BE49-F238E27FC236}">
                <a16:creationId xmlns:a16="http://schemas.microsoft.com/office/drawing/2014/main" id="{D730AC4B-43C3-4588-A37D-2763F4049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52" y="1301967"/>
            <a:ext cx="66800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E349-4DA0-4A12-BC63-565E1986D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Way</a:t>
            </a:r>
            <a:r>
              <a:rPr lang="sl-SI" dirty="0"/>
              <a:t> </a:t>
            </a:r>
            <a:r>
              <a:rPr lang="sl-SI" dirty="0" err="1"/>
              <a:t>ahead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92559-7B0A-4C7A-B297-FBF321136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err="1"/>
              <a:t>Standards</a:t>
            </a:r>
            <a:endParaRPr lang="sl-SI" sz="2400" dirty="0"/>
          </a:p>
          <a:p>
            <a:endParaRPr lang="sl-SI" sz="2400" dirty="0"/>
          </a:p>
          <a:p>
            <a:r>
              <a:rPr lang="sl-SI" sz="2400" dirty="0" err="1"/>
              <a:t>Measurement</a:t>
            </a:r>
            <a:r>
              <a:rPr lang="sl-SI" sz="2400" dirty="0"/>
              <a:t> </a:t>
            </a:r>
            <a:r>
              <a:rPr lang="sl-SI" sz="2400" dirty="0" err="1"/>
              <a:t>challenges</a:t>
            </a:r>
            <a:endParaRPr lang="sl-SI" sz="2400" dirty="0"/>
          </a:p>
          <a:p>
            <a:endParaRPr lang="sl-SI" sz="2400" dirty="0"/>
          </a:p>
          <a:p>
            <a:r>
              <a:rPr lang="sl-SI" sz="2400" dirty="0" err="1"/>
              <a:t>Integration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data </a:t>
            </a:r>
            <a:r>
              <a:rPr lang="sl-SI" sz="2400" dirty="0" err="1"/>
              <a:t>sources</a:t>
            </a:r>
            <a:endParaRPr lang="sl-SI" sz="2400" dirty="0"/>
          </a:p>
          <a:p>
            <a:endParaRPr lang="sl-SI" sz="2400" dirty="0"/>
          </a:p>
          <a:p>
            <a:pPr marL="0" indent="0"/>
            <a:r>
              <a:rPr lang="sl-SI" sz="2400" dirty="0" err="1"/>
              <a:t>Visualizations</a:t>
            </a:r>
            <a:r>
              <a:rPr lang="sl-SI" sz="2400" dirty="0"/>
              <a:t> &amp; </a:t>
            </a:r>
            <a:r>
              <a:rPr lang="sl-SI" sz="2400" dirty="0" err="1"/>
              <a:t>communication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79623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37C3A-F3F3-4913-9C6B-B0E60310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File:Donald Trump and Melania Trump at Liberty Ball Inauguration 2017.jpg">
            <a:extLst>
              <a:ext uri="{FF2B5EF4-FFF2-40B4-BE49-F238E27FC236}">
                <a16:creationId xmlns:a16="http://schemas.microsoft.com/office/drawing/2014/main" id="{668D16C4-EC0C-42F7-9C7F-A606A6A60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5752"/>
            <a:ext cx="26614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5DD2681-5CF4-48B4-A9B3-BC8980D1129F}"/>
              </a:ext>
            </a:extLst>
          </p:cNvPr>
          <p:cNvGrpSpPr/>
          <p:nvPr/>
        </p:nvGrpSpPr>
        <p:grpSpPr>
          <a:xfrm>
            <a:off x="4139952" y="1628800"/>
            <a:ext cx="4896544" cy="3708412"/>
            <a:chOff x="5581552" y="2420888"/>
            <a:chExt cx="3454944" cy="244827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FB57AB-2C42-4F42-B1C6-2BC88B4174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2250"/>
            <a:stretch/>
          </p:blipFill>
          <p:spPr>
            <a:xfrm>
              <a:off x="5581552" y="2420888"/>
              <a:ext cx="2661416" cy="24482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0DF4DD-7F2D-4B95-8FEA-C7FC93A154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9688"/>
            <a:stretch/>
          </p:blipFill>
          <p:spPr>
            <a:xfrm>
              <a:off x="8100392" y="2420888"/>
              <a:ext cx="936104" cy="2448272"/>
            </a:xfrm>
            <a:prstGeom prst="rect">
              <a:avLst/>
            </a:prstGeom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2CAD556C-0954-4103-8EE8-7459B90FA56D}"/>
              </a:ext>
            </a:extLst>
          </p:cNvPr>
          <p:cNvSpPr/>
          <p:nvPr/>
        </p:nvSpPr>
        <p:spPr bwMode="auto">
          <a:xfrm>
            <a:off x="4355976" y="2636342"/>
            <a:ext cx="1326700" cy="792658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8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39B00-860C-496B-8022-DA6979E0B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sl-SI" sz="2800" kern="1200" dirty="0">
                <a:latin typeface="Arial" pitchFamily="34" charset="0"/>
              </a:rPr>
              <a:t>H</a:t>
            </a:r>
            <a:r>
              <a:rPr lang="en-US" sz="2800" kern="1200" dirty="0" err="1">
                <a:latin typeface="Arial" pitchFamily="34" charset="0"/>
              </a:rPr>
              <a:t>ighly</a:t>
            </a:r>
            <a:r>
              <a:rPr lang="en-US" sz="2800" kern="1200" dirty="0">
                <a:latin typeface="Arial" pitchFamily="34" charset="0"/>
              </a:rPr>
              <a:t> unreliable </a:t>
            </a:r>
            <a:r>
              <a:rPr lang="sl-SI" sz="2800" kern="1200" dirty="0" err="1">
                <a:latin typeface="Arial" pitchFamily="34" charset="0"/>
              </a:rPr>
              <a:t>economic</a:t>
            </a:r>
            <a:r>
              <a:rPr lang="sl-SI" sz="2800" kern="1200" dirty="0">
                <a:latin typeface="Arial" pitchFamily="34" charset="0"/>
              </a:rPr>
              <a:t> &amp; </a:t>
            </a:r>
            <a:r>
              <a:rPr lang="sl-SI" sz="2800" kern="1200" dirty="0" err="1">
                <a:latin typeface="Arial" pitchFamily="34" charset="0"/>
              </a:rPr>
              <a:t>financial</a:t>
            </a:r>
            <a:r>
              <a:rPr lang="sl-SI" sz="2800" kern="1200" dirty="0">
                <a:latin typeface="Arial" pitchFamily="34" charset="0"/>
              </a:rPr>
              <a:t> </a:t>
            </a:r>
            <a:r>
              <a:rPr lang="en-US" sz="2800" kern="1200" dirty="0">
                <a:latin typeface="Arial" pitchFamily="34" charset="0"/>
              </a:rPr>
              <a:t>statistical data</a:t>
            </a:r>
            <a:r>
              <a:rPr lang="sl-SI" sz="2800" kern="1200" dirty="0">
                <a:latin typeface="Arial" pitchFamily="34" charset="0"/>
              </a:rPr>
              <a:t> in Mexico </a:t>
            </a:r>
            <a:r>
              <a:rPr lang="sl-SI" sz="2800" dirty="0">
                <a:sym typeface="Symbol" panose="05050102010706020507" pitchFamily="18" charset="2"/>
              </a:rPr>
              <a:t> </a:t>
            </a:r>
            <a:r>
              <a:rPr lang="sl-SI" sz="2800" dirty="0"/>
              <a:t>fin. </a:t>
            </a:r>
            <a:r>
              <a:rPr lang="sl-SI" sz="2800" dirty="0" err="1"/>
              <a:t>crisis</a:t>
            </a:r>
            <a:r>
              <a:rPr lang="sl-SI" sz="2800" dirty="0"/>
              <a:t> in 1994</a:t>
            </a:r>
          </a:p>
          <a:p>
            <a:pPr marL="0" indent="0"/>
            <a:endParaRPr lang="sl-SI" sz="2800" dirty="0"/>
          </a:p>
          <a:p>
            <a:pPr marL="0" indent="0"/>
            <a:r>
              <a:rPr lang="sl-SI" sz="2800" dirty="0" err="1"/>
              <a:t>Greece</a:t>
            </a:r>
            <a:r>
              <a:rPr lang="sl-SI" sz="2800" dirty="0"/>
              <a:t> </a:t>
            </a:r>
            <a:r>
              <a:rPr lang="sl-SI" sz="2800" dirty="0" err="1"/>
              <a:t>entered</a:t>
            </a:r>
            <a:r>
              <a:rPr lang="sl-SI" sz="2800" dirty="0"/>
              <a:t> </a:t>
            </a:r>
            <a:r>
              <a:rPr lang="sl-SI" sz="2800" dirty="0" err="1"/>
              <a:t>eurozone</a:t>
            </a:r>
            <a:r>
              <a:rPr lang="sl-SI" sz="2800" dirty="0"/>
              <a:t> in 2001 </a:t>
            </a:r>
            <a:br>
              <a:rPr lang="sl-SI" sz="2800" dirty="0"/>
            </a:br>
            <a:r>
              <a:rPr lang="sl-SI" sz="2800" dirty="0">
                <a:sym typeface="Symbol" panose="05050102010706020507" pitchFamily="18" charset="2"/>
              </a:rPr>
              <a:t> </a:t>
            </a:r>
            <a:r>
              <a:rPr lang="sl-SI" sz="2800" dirty="0" err="1">
                <a:sym typeface="Symbol" panose="05050102010706020507" pitchFamily="18" charset="2"/>
              </a:rPr>
              <a:t>falsified</a:t>
            </a:r>
            <a:r>
              <a:rPr lang="sl-SI" sz="2800" dirty="0">
                <a:sym typeface="Symbol" panose="05050102010706020507" pitchFamily="18" charset="2"/>
              </a:rPr>
              <a:t> </a:t>
            </a:r>
            <a:r>
              <a:rPr lang="en-US" sz="2800" dirty="0"/>
              <a:t>budget deficit </a:t>
            </a:r>
            <a:r>
              <a:rPr lang="sl-SI" sz="2800" dirty="0"/>
              <a:t>&amp; </a:t>
            </a:r>
            <a:r>
              <a:rPr lang="en-US" sz="2800" dirty="0"/>
              <a:t>public debt</a:t>
            </a:r>
            <a:r>
              <a:rPr lang="sl-SI" sz="2800" dirty="0"/>
              <a:t> data</a:t>
            </a:r>
          </a:p>
          <a:p>
            <a:pPr marL="0" indent="0"/>
            <a:endParaRPr lang="sl-SI" sz="2800" dirty="0"/>
          </a:p>
          <a:p>
            <a:pPr marL="0" indent="0"/>
            <a:r>
              <a:rPr lang="sl-SI" sz="2800" dirty="0"/>
              <a:t>Argentina </a:t>
            </a:r>
            <a:r>
              <a:rPr lang="sl-SI" sz="2800" dirty="0">
                <a:sym typeface="Symbol" panose="05050102010706020507" pitchFamily="18" charset="2"/>
              </a:rPr>
              <a:t> </a:t>
            </a:r>
            <a:r>
              <a:rPr lang="sl-SI" sz="2800" dirty="0" err="1">
                <a:sym typeface="Symbol" panose="05050102010706020507" pitchFamily="18" charset="2"/>
              </a:rPr>
              <a:t>falsified</a:t>
            </a:r>
            <a:r>
              <a:rPr lang="sl-SI" sz="2800" dirty="0">
                <a:sym typeface="Symbol" panose="05050102010706020507" pitchFamily="18" charset="2"/>
              </a:rPr>
              <a:t> </a:t>
            </a:r>
            <a:r>
              <a:rPr lang="sl-SI" sz="2800" dirty="0" err="1">
                <a:sym typeface="Symbol" panose="05050102010706020507" pitchFamily="18" charset="2"/>
              </a:rPr>
              <a:t>inflation</a:t>
            </a:r>
            <a:r>
              <a:rPr lang="sl-SI" sz="2800" dirty="0">
                <a:sym typeface="Symbol" panose="05050102010706020507" pitchFamily="18" charset="2"/>
              </a:rPr>
              <a:t> </a:t>
            </a:r>
            <a:r>
              <a:rPr lang="sl-SI" sz="2800" dirty="0" err="1">
                <a:sym typeface="Symbol" panose="05050102010706020507" pitchFamily="18" charset="2"/>
              </a:rPr>
              <a:t>rate</a:t>
            </a:r>
            <a:r>
              <a:rPr lang="sl-SI" sz="2800" dirty="0">
                <a:sym typeface="Symbol" panose="05050102010706020507" pitchFamily="18" charset="2"/>
              </a:rPr>
              <a:t> (2008…)</a:t>
            </a:r>
          </a:p>
          <a:p>
            <a:pPr marL="0" indent="0"/>
            <a:endParaRPr lang="sl-SI" sz="2800" dirty="0">
              <a:sym typeface="Symbol" panose="05050102010706020507" pitchFamily="18" charset="2"/>
            </a:endParaRPr>
          </a:p>
          <a:p>
            <a:pPr marL="0" indent="0"/>
            <a:r>
              <a:rPr lang="sl-SI" sz="2800" dirty="0">
                <a:sym typeface="Symbol" panose="05050102010706020507" pitchFamily="18" charset="2"/>
              </a:rPr>
              <a:t>Venezuela  no </a:t>
            </a:r>
            <a:r>
              <a:rPr lang="sl-SI" sz="2800" dirty="0" err="1">
                <a:sym typeface="Symbol" panose="05050102010706020507" pitchFamily="18" charset="2"/>
              </a:rPr>
              <a:t>official</a:t>
            </a:r>
            <a:r>
              <a:rPr lang="sl-SI" sz="2800" dirty="0">
                <a:sym typeface="Symbol" panose="05050102010706020507" pitchFamily="18" charset="2"/>
              </a:rPr>
              <a:t> </a:t>
            </a:r>
            <a:r>
              <a:rPr lang="sl-SI" sz="2800" dirty="0" err="1">
                <a:sym typeface="Symbol" panose="05050102010706020507" pitchFamily="18" charset="2"/>
              </a:rPr>
              <a:t>statistics</a:t>
            </a:r>
            <a:r>
              <a:rPr lang="sl-SI" sz="2800" dirty="0">
                <a:sym typeface="Symbol" panose="05050102010706020507" pitchFamily="18" charset="2"/>
              </a:rPr>
              <a:t> </a:t>
            </a:r>
            <a:r>
              <a:rPr lang="sl-SI" sz="2800" dirty="0" err="1">
                <a:sym typeface="Symbol" panose="05050102010706020507" pitchFamily="18" charset="2"/>
              </a:rPr>
              <a:t>since</a:t>
            </a:r>
            <a:r>
              <a:rPr lang="sl-SI" sz="2800" dirty="0">
                <a:sym typeface="Symbol" panose="05050102010706020507" pitchFamily="18" charset="2"/>
              </a:rPr>
              <a:t> 2015</a:t>
            </a:r>
            <a:endParaRPr lang="sl-SI" sz="2800" dirty="0"/>
          </a:p>
        </p:txBody>
      </p:sp>
      <p:pic>
        <p:nvPicPr>
          <p:cNvPr id="10" name="Graphic 9" descr="Sad face with no fill">
            <a:extLst>
              <a:ext uri="{FF2B5EF4-FFF2-40B4-BE49-F238E27FC236}">
                <a16:creationId xmlns:a16="http://schemas.microsoft.com/office/drawing/2014/main" id="{3CD87CE5-477F-4692-8596-59CE0AF0E0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9952" y="17834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2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8FA70A-0F2B-43B2-9D15-07F469C9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00200"/>
            <a:ext cx="7467600" cy="4648200"/>
          </a:xfrm>
        </p:spPr>
        <p:txBody>
          <a:bodyPr/>
          <a:lstStyle/>
          <a:p>
            <a:pPr marL="895350" indent="-895350"/>
            <a:r>
              <a:rPr lang="sl-SI" sz="2400" dirty="0"/>
              <a:t>1994: </a:t>
            </a:r>
            <a:r>
              <a:rPr lang="en-US" sz="2400" dirty="0"/>
              <a:t>UN Fundamental Principles of Official Statistics</a:t>
            </a:r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r>
              <a:rPr lang="en-US" sz="2400" dirty="0"/>
              <a:t>1995</a:t>
            </a:r>
            <a:r>
              <a:rPr lang="sl-SI" sz="2400" dirty="0"/>
              <a:t>: IMF </a:t>
            </a:r>
            <a:r>
              <a:rPr lang="en-US" sz="2400" dirty="0"/>
              <a:t>Special Data Dissemination Standard</a:t>
            </a:r>
            <a:endParaRPr lang="sl-SI" sz="2400" dirty="0"/>
          </a:p>
          <a:p>
            <a:endParaRPr lang="sl-SI" sz="2400" dirty="0"/>
          </a:p>
          <a:p>
            <a:endParaRPr lang="sl-SI" sz="2400" dirty="0"/>
          </a:p>
          <a:p>
            <a:r>
              <a:rPr lang="sl-SI" sz="2400" dirty="0"/>
              <a:t>2005: </a:t>
            </a:r>
            <a:r>
              <a:rPr lang="sl-SI" sz="2400" dirty="0" err="1"/>
              <a:t>The</a:t>
            </a:r>
            <a:r>
              <a:rPr lang="sl-SI" sz="2400" dirty="0"/>
              <a:t> </a:t>
            </a:r>
            <a:r>
              <a:rPr lang="sl-SI" sz="2400" dirty="0" err="1"/>
              <a:t>European</a:t>
            </a:r>
            <a:r>
              <a:rPr lang="sl-SI" sz="2400" dirty="0"/>
              <a:t> </a:t>
            </a:r>
            <a:r>
              <a:rPr lang="sl-SI" sz="2400" dirty="0" err="1"/>
              <a:t>Statistics</a:t>
            </a:r>
            <a:r>
              <a:rPr lang="sl-SI" sz="2400" dirty="0"/>
              <a:t> </a:t>
            </a:r>
            <a:r>
              <a:rPr lang="sl-SI" sz="2400" dirty="0" err="1"/>
              <a:t>Code</a:t>
            </a:r>
            <a:r>
              <a:rPr lang="sl-SI" sz="2400" dirty="0"/>
              <a:t> </a:t>
            </a:r>
            <a:r>
              <a:rPr lang="sl-SI" sz="2400" dirty="0" err="1"/>
              <a:t>of</a:t>
            </a:r>
            <a:r>
              <a:rPr lang="sl-SI" sz="2400" dirty="0"/>
              <a:t> </a:t>
            </a:r>
            <a:r>
              <a:rPr lang="sl-SI" sz="2400" dirty="0" err="1"/>
              <a:t>Practice</a:t>
            </a:r>
            <a:endParaRPr lang="sl-SI" sz="2400" dirty="0"/>
          </a:p>
        </p:txBody>
      </p:sp>
      <p:pic>
        <p:nvPicPr>
          <p:cNvPr id="8" name="Graphic 7" descr="Diploma roll">
            <a:extLst>
              <a:ext uri="{FF2B5EF4-FFF2-40B4-BE49-F238E27FC236}">
                <a16:creationId xmlns:a16="http://schemas.microsoft.com/office/drawing/2014/main" id="{A529A7A9-FDB3-4E0D-9436-A4E2D3DE8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3928" y="25940"/>
            <a:ext cx="1242820" cy="12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6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European</a:t>
            </a:r>
            <a:r>
              <a:rPr lang="sl-SI" dirty="0"/>
              <a:t> </a:t>
            </a:r>
            <a:r>
              <a:rPr lang="sl-SI" dirty="0" err="1"/>
              <a:t>Statistics</a:t>
            </a:r>
            <a:r>
              <a:rPr lang="sl-SI" dirty="0"/>
              <a:t> </a:t>
            </a:r>
            <a:r>
              <a:rPr lang="en-US" dirty="0"/>
              <a:t>Code of Practice</a:t>
            </a:r>
            <a:endParaRPr lang="sl-SI" dirty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589112"/>
            <a:ext cx="4572000" cy="4000128"/>
          </a:xfrm>
        </p:spPr>
        <p:txBody>
          <a:bodyPr/>
          <a:lstStyle/>
          <a:p>
            <a:pPr marL="0" indent="0"/>
            <a:r>
              <a:rPr lang="sl-SI" sz="2400" dirty="0" err="1"/>
              <a:t>Sets</a:t>
            </a:r>
            <a:r>
              <a:rPr lang="sl-SI" sz="2400" dirty="0"/>
              <a:t> </a:t>
            </a:r>
            <a:r>
              <a:rPr lang="en-US" sz="2400" dirty="0"/>
              <a:t>standard</a:t>
            </a:r>
            <a:r>
              <a:rPr lang="sl-SI" sz="2400" dirty="0"/>
              <a:t>s</a:t>
            </a:r>
            <a:r>
              <a:rPr lang="en-US" sz="2400" dirty="0"/>
              <a:t> for developing, producing and disseminating European statistics</a:t>
            </a:r>
            <a:r>
              <a:rPr lang="sl-SI" sz="2400" dirty="0"/>
              <a:t> </a:t>
            </a:r>
            <a:br>
              <a:rPr lang="sl-SI" sz="2400" dirty="0"/>
            </a:br>
            <a:endParaRPr lang="sl-SI" sz="2400" dirty="0"/>
          </a:p>
          <a:p>
            <a:pPr marL="0" indent="0"/>
            <a:endParaRPr lang="sl-SI" sz="2400" dirty="0"/>
          </a:p>
          <a:p>
            <a:pPr marL="0" indent="0"/>
            <a:r>
              <a:rPr lang="sl-SI" sz="2400" dirty="0" err="1"/>
              <a:t>Quality</a:t>
            </a:r>
            <a:r>
              <a:rPr lang="sl-SI" sz="2400" dirty="0"/>
              <a:t> </a:t>
            </a:r>
            <a:r>
              <a:rPr lang="sl-SI" sz="2400" dirty="0" err="1"/>
              <a:t>dimensions</a:t>
            </a:r>
            <a:r>
              <a:rPr lang="sl-SI" sz="24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Relevance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Accuracy &amp; Reliability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Timeliness &amp; Punctuality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Coherence &amp; Comparability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Accessibility &amp; Clarity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B92706-5B8D-4D96-98AB-EA1E387231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9401" r="33463" b="5201"/>
          <a:stretch/>
        </p:blipFill>
        <p:spPr>
          <a:xfrm>
            <a:off x="1767155" y="1665536"/>
            <a:ext cx="2156773" cy="30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5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</a:t>
            </a:r>
            <a:r>
              <a:rPr lang="sl-SI" dirty="0" err="1"/>
              <a:t>Measurement</a:t>
            </a:r>
            <a:r>
              <a:rPr lang="sl-SI" dirty="0"/>
              <a:t> in </a:t>
            </a:r>
            <a:r>
              <a:rPr lang="sl-SI" dirty="0" err="1"/>
              <a:t>economics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0416" y="1556793"/>
            <a:ext cx="5487888" cy="3185614"/>
          </a:xfrm>
        </p:spPr>
        <p:txBody>
          <a:bodyPr/>
          <a:lstStyle/>
          <a:p>
            <a:pPr marL="0" lvl="1" indent="0"/>
            <a:r>
              <a:rPr lang="en-GB" sz="2400" i="1" dirty="0"/>
              <a:t>Economic phenomena are </a:t>
            </a:r>
            <a:endParaRPr lang="sl-SI" sz="2400" i="1" dirty="0"/>
          </a:p>
          <a:p>
            <a:pPr marL="0" lvl="1" indent="0"/>
            <a:endParaRPr lang="sl-SI" sz="2400" i="1" dirty="0"/>
          </a:p>
          <a:p>
            <a:pPr marL="0" lvl="1" indent="0"/>
            <a:r>
              <a:rPr lang="en-GB" sz="2400" i="1" dirty="0"/>
              <a:t>complex, </a:t>
            </a:r>
            <a:endParaRPr lang="sl-SI" sz="2400" i="1" dirty="0"/>
          </a:p>
          <a:p>
            <a:pPr marL="0" lvl="1" indent="0"/>
            <a:r>
              <a:rPr lang="en-GB" sz="2400" i="1" dirty="0"/>
              <a:t>changeable and </a:t>
            </a:r>
            <a:endParaRPr lang="sl-SI" sz="2400" i="1" dirty="0"/>
          </a:p>
          <a:p>
            <a:pPr marL="0" lvl="1" indent="0"/>
            <a:r>
              <a:rPr lang="en-GB" sz="2400" i="1" dirty="0"/>
              <a:t>difficult to isolate and </a:t>
            </a:r>
            <a:endParaRPr lang="sl-SI" sz="2400" i="1" dirty="0"/>
          </a:p>
          <a:p>
            <a:pPr marL="0" lvl="1" indent="0"/>
            <a:r>
              <a:rPr lang="en-GB" sz="2400" i="1" dirty="0"/>
              <a:t>they occur in a variable technical, legal, social and political context </a:t>
            </a:r>
            <a:endParaRPr lang="sl-SI" sz="2400" i="1" dirty="0"/>
          </a:p>
          <a:p>
            <a:pPr marL="0" lvl="1" indent="0"/>
            <a:endParaRPr lang="sl-SI" sz="2400" i="1" dirty="0"/>
          </a:p>
          <a:p>
            <a:pPr marL="0" lvl="1" indent="0"/>
            <a:r>
              <a:rPr lang="en-GB" sz="2400" i="1" dirty="0"/>
              <a:t>(</a:t>
            </a:r>
            <a:r>
              <a:rPr lang="en-GB" sz="2400" i="1" dirty="0" err="1"/>
              <a:t>Malinvaud</a:t>
            </a:r>
            <a:r>
              <a:rPr lang="en-GB" sz="2400" i="1" dirty="0"/>
              <a:t>, 1997).</a:t>
            </a:r>
          </a:p>
          <a:p>
            <a:pPr marL="457200" lvl="1" indent="0"/>
            <a:endParaRPr lang="en-GB" sz="2400" b="0" i="1" dirty="0"/>
          </a:p>
        </p:txBody>
      </p:sp>
    </p:spTree>
    <p:extLst>
      <p:ext uri="{BB962C8B-B14F-4D97-AF65-F5344CB8AC3E}">
        <p14:creationId xmlns:p14="http://schemas.microsoft.com/office/powerpoint/2010/main" val="222255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64697-84B0-49A0-B86D-7EFBFD15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Concepts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their</a:t>
            </a:r>
            <a:r>
              <a:rPr lang="sl-SI" dirty="0"/>
              <a:t> </a:t>
            </a:r>
            <a:r>
              <a:rPr lang="sl-SI" dirty="0" err="1"/>
              <a:t>operationalization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2F6A4-AE77-4C72-9F54-380FDA94B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 err="1"/>
              <a:t>Good</a:t>
            </a:r>
            <a:r>
              <a:rPr lang="sl-SI" sz="2400" dirty="0"/>
              <a:t> </a:t>
            </a:r>
            <a:r>
              <a:rPr lang="sl-SI" sz="2400" dirty="0" err="1"/>
              <a:t>weather</a:t>
            </a:r>
            <a:endParaRPr lang="sl-SI" sz="2400" dirty="0"/>
          </a:p>
          <a:p>
            <a:pPr marL="0" indent="0"/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 err="1"/>
              <a:t>Inflation</a:t>
            </a:r>
            <a:endParaRPr lang="sl-SI" sz="2400" dirty="0"/>
          </a:p>
          <a:p>
            <a:pPr>
              <a:buFont typeface="Arial" panose="020B0604020202020204" pitchFamily="34" charset="0"/>
              <a:buChar char="•"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0775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8178E-0B9D-48CF-9C2C-19032AAAD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Price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coffee</a:t>
            </a:r>
            <a:endParaRPr lang="sl-SI" dirty="0"/>
          </a:p>
        </p:txBody>
      </p:sp>
      <p:pic>
        <p:nvPicPr>
          <p:cNvPr id="3074" name="Picture 2" descr="https://upload.wikimedia.org/wikipedia/commons/4/45/A_small_cup_of_coffee.JPG">
            <a:extLst>
              <a:ext uri="{FF2B5EF4-FFF2-40B4-BE49-F238E27FC236}">
                <a16:creationId xmlns:a16="http://schemas.microsoft.com/office/drawing/2014/main" id="{7E902089-F7CC-4096-A5E6-67AFC2F97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43" y="2587753"/>
            <a:ext cx="3092557" cy="23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4/45/A_small_cup_of_coffee.JPG">
            <a:extLst>
              <a:ext uri="{FF2B5EF4-FFF2-40B4-BE49-F238E27FC236}">
                <a16:creationId xmlns:a16="http://schemas.microsoft.com/office/drawing/2014/main" id="{AD6343F8-9F52-4259-B2F6-4605D040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140" y="2587753"/>
            <a:ext cx="3092557" cy="23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2AB37B-7C57-4D6C-972C-33FB9E7E4BD8}"/>
              </a:ext>
            </a:extLst>
          </p:cNvPr>
          <p:cNvSpPr txBox="1"/>
          <p:nvPr/>
        </p:nvSpPr>
        <p:spPr>
          <a:xfrm>
            <a:off x="1403648" y="1967119"/>
            <a:ext cx="3163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0" dirty="0" err="1"/>
              <a:t>Yesterday</a:t>
            </a:r>
            <a:r>
              <a:rPr lang="sl-SI" b="0" dirty="0"/>
              <a:t>: 1.30 EUR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3B6B92-6CC7-48CF-8AB2-0A487869F3DA}"/>
              </a:ext>
            </a:extLst>
          </p:cNvPr>
          <p:cNvSpPr txBox="1"/>
          <p:nvPr/>
        </p:nvSpPr>
        <p:spPr>
          <a:xfrm>
            <a:off x="5508104" y="1959223"/>
            <a:ext cx="259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0" dirty="0" err="1"/>
              <a:t>Today</a:t>
            </a:r>
            <a:r>
              <a:rPr lang="sl-SI" b="0" dirty="0"/>
              <a:t>: 1.50 EUR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6CAD64-3559-4037-A43C-834BADD9AC19}"/>
              </a:ext>
            </a:extLst>
          </p:cNvPr>
          <p:cNvSpPr txBox="1"/>
          <p:nvPr/>
        </p:nvSpPr>
        <p:spPr>
          <a:xfrm>
            <a:off x="1114389" y="5631631"/>
            <a:ext cx="777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0" dirty="0" err="1"/>
              <a:t>If</a:t>
            </a:r>
            <a:r>
              <a:rPr lang="sl-SI" b="0" dirty="0"/>
              <a:t> no </a:t>
            </a:r>
            <a:r>
              <a:rPr lang="sl-SI" b="0" dirty="0" err="1"/>
              <a:t>change</a:t>
            </a:r>
            <a:r>
              <a:rPr lang="sl-SI" b="0" dirty="0"/>
              <a:t> in </a:t>
            </a:r>
            <a:r>
              <a:rPr lang="sl-SI" b="0" dirty="0" err="1"/>
              <a:t>quality</a:t>
            </a:r>
            <a:r>
              <a:rPr lang="sl-SI" b="0" dirty="0"/>
              <a:t> </a:t>
            </a:r>
            <a:r>
              <a:rPr lang="sl-SI" b="0" dirty="0">
                <a:sym typeface="Symbol" panose="05050102010706020507" pitchFamily="18" charset="2"/>
              </a:rPr>
              <a:t> „Pure“ </a:t>
            </a:r>
            <a:r>
              <a:rPr lang="sl-SI" b="0" dirty="0" err="1">
                <a:sym typeface="Symbol" panose="05050102010706020507" pitchFamily="18" charset="2"/>
              </a:rPr>
              <a:t>price</a:t>
            </a:r>
            <a:r>
              <a:rPr lang="sl-SI" b="0" dirty="0">
                <a:sym typeface="Symbol" panose="05050102010706020507" pitchFamily="18" charset="2"/>
              </a:rPr>
              <a:t> </a:t>
            </a:r>
            <a:r>
              <a:rPr lang="sl-SI" b="0" dirty="0" err="1">
                <a:sym typeface="Symbol" panose="05050102010706020507" pitchFamily="18" charset="2"/>
              </a:rPr>
              <a:t>change</a:t>
            </a:r>
            <a:r>
              <a:rPr lang="sl-SI" b="0" dirty="0">
                <a:sym typeface="Symbol" panose="05050102010706020507" pitchFamily="18" charset="2"/>
              </a:rPr>
              <a:t> = </a:t>
            </a:r>
            <a:r>
              <a:rPr lang="sl-SI" b="0" dirty="0" err="1">
                <a:sym typeface="Symbol" panose="05050102010706020507" pitchFamily="18" charset="2"/>
              </a:rPr>
              <a:t>inflation</a:t>
            </a:r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26604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DFD4E-3DFC-48E0-AFC4-C89B95DE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If</a:t>
            </a:r>
            <a:r>
              <a:rPr lang="sl-SI" dirty="0"/>
              <a:t> </a:t>
            </a:r>
            <a:r>
              <a:rPr lang="sl-SI" dirty="0" err="1"/>
              <a:t>price</a:t>
            </a:r>
            <a:r>
              <a:rPr lang="sl-SI" dirty="0"/>
              <a:t> </a:t>
            </a:r>
            <a:r>
              <a:rPr lang="sl-SI" dirty="0" err="1"/>
              <a:t>stayed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same….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9E529-1AE7-45E7-A468-BE8161507C57}"/>
              </a:ext>
            </a:extLst>
          </p:cNvPr>
          <p:cNvSpPr/>
          <p:nvPr/>
        </p:nvSpPr>
        <p:spPr>
          <a:xfrm>
            <a:off x="1115616" y="5915946"/>
            <a:ext cx="798391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l"/>
            <a:r>
              <a:rPr lang="sl-SI" sz="1050" b="0" dirty="0" err="1">
                <a:solidFill>
                  <a:schemeClr val="bg1">
                    <a:lumMod val="50000"/>
                  </a:schemeClr>
                </a:solidFill>
              </a:rPr>
              <a:t>iPhone</a:t>
            </a:r>
            <a:r>
              <a:rPr lang="sl-SI" sz="1050" b="0" dirty="0">
                <a:solidFill>
                  <a:schemeClr val="bg1">
                    <a:lumMod val="50000"/>
                  </a:schemeClr>
                </a:solidFill>
              </a:rPr>
              <a:t> is a </a:t>
            </a:r>
            <a:r>
              <a:rPr lang="sl-SI" sz="1050" b="0" dirty="0" err="1">
                <a:solidFill>
                  <a:schemeClr val="bg1">
                    <a:lumMod val="50000"/>
                  </a:schemeClr>
                </a:solidFill>
              </a:rPr>
              <a:t>trademark</a:t>
            </a:r>
            <a:r>
              <a:rPr lang="sl-SI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050" b="0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sl-SI" sz="1050" b="0" dirty="0">
                <a:solidFill>
                  <a:schemeClr val="bg1">
                    <a:lumMod val="50000"/>
                  </a:schemeClr>
                </a:solidFill>
              </a:rPr>
              <a:t> Apple </a:t>
            </a:r>
            <a:r>
              <a:rPr lang="sl-SI" sz="1050" b="0" dirty="0" err="1">
                <a:solidFill>
                  <a:schemeClr val="bg1">
                    <a:lumMod val="50000"/>
                  </a:schemeClr>
                </a:solidFill>
              </a:rPr>
              <a:t>Inc</a:t>
            </a:r>
            <a:r>
              <a:rPr lang="sl-SI" sz="1050" b="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sl-SI" sz="1050" b="0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sl-SI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050" b="0" dirty="0" err="1">
                <a:solidFill>
                  <a:schemeClr val="bg1">
                    <a:lumMod val="50000"/>
                  </a:schemeClr>
                </a:solidFill>
              </a:rPr>
              <a:t>photos</a:t>
            </a:r>
            <a:r>
              <a:rPr lang="sl-SI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50" b="0" dirty="0">
                <a:solidFill>
                  <a:schemeClr val="bg1">
                    <a:lumMod val="50000"/>
                  </a:schemeClr>
                </a:solidFill>
              </a:rPr>
              <a:t>ha</a:t>
            </a:r>
            <a:r>
              <a:rPr lang="sl-SI" sz="1050" b="0" dirty="0">
                <a:solidFill>
                  <a:schemeClr val="bg1">
                    <a:lumMod val="50000"/>
                  </a:schemeClr>
                </a:solidFill>
              </a:rPr>
              <a:t>ve</a:t>
            </a:r>
            <a:r>
              <a:rPr lang="en-US" sz="1050" b="0" dirty="0">
                <a:solidFill>
                  <a:schemeClr val="bg1">
                    <a:lumMod val="50000"/>
                  </a:schemeClr>
                </a:solidFill>
              </a:rPr>
              <a:t> not been authorized, sponsored, or otherwise approved by Apple Inc.</a:t>
            </a:r>
          </a:p>
          <a:p>
            <a:pPr marL="350838" indent="12700" algn="l"/>
            <a:r>
              <a:rPr lang="sl-SI" sz="1050" b="0" dirty="0" err="1">
                <a:solidFill>
                  <a:schemeClr val="bg1">
                    <a:lumMod val="50000"/>
                  </a:schemeClr>
                </a:solidFill>
              </a:rPr>
              <a:t>iPhonelife</a:t>
            </a:r>
            <a:r>
              <a:rPr lang="sl-SI" sz="1050" b="0" dirty="0">
                <a:solidFill>
                  <a:schemeClr val="bg1">
                    <a:lumMod val="50000"/>
                  </a:schemeClr>
                </a:solidFill>
              </a:rPr>
              <a:t> (7 </a:t>
            </a:r>
            <a:r>
              <a:rPr lang="sl-SI" sz="1050" b="0" dirty="0" err="1">
                <a:solidFill>
                  <a:schemeClr val="bg1">
                    <a:lumMod val="50000"/>
                  </a:schemeClr>
                </a:solidFill>
              </a:rPr>
              <a:t>January</a:t>
            </a:r>
            <a:r>
              <a:rPr lang="sl-SI" sz="1050" b="0" dirty="0">
                <a:solidFill>
                  <a:schemeClr val="bg1">
                    <a:lumMod val="50000"/>
                  </a:schemeClr>
                </a:solidFill>
              </a:rPr>
              <a:t> 2020). </a:t>
            </a:r>
            <a:r>
              <a:rPr lang="en-US" sz="1050" b="0" i="1" dirty="0">
                <a:solidFill>
                  <a:schemeClr val="bg1">
                    <a:lumMod val="50000"/>
                  </a:schemeClr>
                </a:solidFill>
              </a:rPr>
              <a:t>The Evolution of the iPhone: Every Model from 2007–2019</a:t>
            </a:r>
            <a:r>
              <a:rPr lang="sl-SI" sz="1050" b="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050" b="0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sl-SI" sz="1050" b="0" dirty="0" err="1">
                <a:solidFill>
                  <a:schemeClr val="bg1">
                    <a:lumMod val="50000"/>
                  </a:schemeClr>
                </a:solidFill>
              </a:rPr>
              <a:t>digital</a:t>
            </a:r>
            <a:r>
              <a:rPr lang="sl-SI" sz="1050" b="0" dirty="0">
                <a:solidFill>
                  <a:schemeClr val="bg1">
                    <a:lumMod val="50000"/>
                  </a:schemeClr>
                </a:solidFill>
              </a:rPr>
              <a:t> image]. </a:t>
            </a:r>
            <a:r>
              <a:rPr lang="sl-SI" sz="1050" b="0" dirty="0" err="1">
                <a:solidFill>
                  <a:schemeClr val="bg1">
                    <a:lumMod val="50000"/>
                  </a:schemeClr>
                </a:solidFill>
              </a:rPr>
              <a:t>Retrieved</a:t>
            </a:r>
            <a:r>
              <a:rPr lang="sl-SI" sz="105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l-SI" sz="1050" b="0" dirty="0" err="1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lang="sl-SI" sz="1050" b="0" dirty="0">
                <a:solidFill>
                  <a:schemeClr val="bg1">
                    <a:lumMod val="50000"/>
                  </a:schemeClr>
                </a:solidFill>
              </a:rPr>
              <a:t> https://www.iphonelife.com/content/evolution-iphone-every-model-2007-2016</a:t>
            </a:r>
          </a:p>
        </p:txBody>
      </p:sp>
      <p:pic>
        <p:nvPicPr>
          <p:cNvPr id="1026" name="Picture 2" descr="https://cdn.iphonelife.com/sites/iphonelife.com/files/styles/full_width_wide_2x/public/allphones.jpg?itok=c49x0nS1">
            <a:extLst>
              <a:ext uri="{FF2B5EF4-FFF2-40B4-BE49-F238E27FC236}">
                <a16:creationId xmlns:a16="http://schemas.microsoft.com/office/drawing/2014/main" id="{0997BEFD-7307-4249-A76B-A5F4460FE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34491"/>
            <a:ext cx="7406653" cy="29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476706"/>
      </p:ext>
    </p:extLst>
  </p:cSld>
  <p:clrMapOvr>
    <a:masterClrMapping/>
  </p:clrMapOvr>
</p:sld>
</file>

<file path=ppt/theme/theme1.xml><?xml version="1.0" encoding="utf-8"?>
<a:theme xmlns:a="http://schemas.openxmlformats.org/drawingml/2006/main" name="EF_slo">
  <a:themeElements>
    <a:clrScheme name="EF_slo 8">
      <a:dk1>
        <a:srgbClr val="000000"/>
      </a:dk1>
      <a:lt1>
        <a:srgbClr val="FFFFFF"/>
      </a:lt1>
      <a:dk2>
        <a:srgbClr val="CC0000"/>
      </a:dk2>
      <a:lt2>
        <a:srgbClr val="777777"/>
      </a:lt2>
      <a:accent1>
        <a:srgbClr val="808080"/>
      </a:accent1>
      <a:accent2>
        <a:srgbClr val="CC00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B90000"/>
      </a:accent6>
      <a:hlink>
        <a:srgbClr val="CC0000"/>
      </a:hlink>
      <a:folHlink>
        <a:srgbClr val="B2B2B2"/>
      </a:folHlink>
    </a:clrScheme>
    <a:fontScheme name="EF_s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F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_sl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F_sl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_sl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_sl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_sl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_sl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F_slo 8">
        <a:dk1>
          <a:srgbClr val="000000"/>
        </a:dk1>
        <a:lt1>
          <a:srgbClr val="FFFFFF"/>
        </a:lt1>
        <a:dk2>
          <a:srgbClr val="CC0000"/>
        </a:dk2>
        <a:lt2>
          <a:srgbClr val="777777"/>
        </a:lt2>
        <a:accent1>
          <a:srgbClr val="80808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B90000"/>
        </a:accent6>
        <a:hlink>
          <a:srgbClr val="CC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2019_pptEF_ANG</Template>
  <TotalTime>11920</TotalTime>
  <Words>329</Words>
  <Application>Microsoft Office PowerPoint</Application>
  <PresentationFormat>On-screen Show (4:3)</PresentationFormat>
  <Paragraphs>85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EF_slo</vt:lpstr>
      <vt:lpstr>Economic Statistics  in the Modern Age</vt:lpstr>
      <vt:lpstr>PowerPoint Presentation</vt:lpstr>
      <vt:lpstr>PowerPoint Presentation</vt:lpstr>
      <vt:lpstr>PowerPoint Presentation</vt:lpstr>
      <vt:lpstr>European Statistics Code of Practice</vt:lpstr>
      <vt:lpstr> Measurement in economics</vt:lpstr>
      <vt:lpstr>Concepts and their operationalization</vt:lpstr>
      <vt:lpstr>Price of coffee</vt:lpstr>
      <vt:lpstr>If price stayed the same….</vt:lpstr>
      <vt:lpstr>Complex relations between units for observation of economic phenomena</vt:lpstr>
      <vt:lpstr>A survey from a quality perspective</vt:lpstr>
      <vt:lpstr>Data sources for official statistics</vt:lpstr>
      <vt:lpstr>Not economic statistics data  but anyway…</vt:lpstr>
      <vt:lpstr>Use(r)s of official statistics </vt:lpstr>
      <vt:lpstr>Way ahead</vt:lpstr>
    </vt:vector>
  </TitlesOfParts>
  <Company>Robert Ilovar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Ilovar</dc:creator>
  <cp:lastModifiedBy>Bavdaž, Mojca</cp:lastModifiedBy>
  <cp:revision>237</cp:revision>
  <cp:lastPrinted>2018-01-19T12:49:08Z</cp:lastPrinted>
  <dcterms:created xsi:type="dcterms:W3CDTF">2011-05-19T23:37:55Z</dcterms:created>
  <dcterms:modified xsi:type="dcterms:W3CDTF">2020-01-22T20:42:23Z</dcterms:modified>
</cp:coreProperties>
</file>